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Noto Sans TC" panose="020B0200000000000000" pitchFamily="34" charset="-128"/>
      <p:regular r:id="rId8"/>
    </p:embeddedFont>
    <p:embeddedFont>
      <p:font typeface="Sora Medium" pitchFamily="2" charset="0"/>
      <p:regular r:id="rId9"/>
    </p:embeddedFont>
  </p:embeddedFontLst>
  <p:defaultTextStyle>
    <a:defPPr>
      <a:defRPr lang="en-Q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4872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274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Sentiment Classification on IMDb Reviews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851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Mohammed Ebrahim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7392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7462" y="508754"/>
            <a:ext cx="7431881" cy="578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Hyperparameter Tuning Results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7462" y="1456849"/>
            <a:ext cx="13335476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Best Model Achieves 88.8% Validation Accuracy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47462" y="1960959"/>
            <a:ext cx="13335476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Architecture: 16 dense units + Adam optimizer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47462" y="2321600"/>
            <a:ext cx="13335476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Batch Size: 256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47462" y="2682240"/>
            <a:ext cx="13335476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Training Efficiency: Plateaus at epoch 5 (no overfitting)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647462" y="3255645"/>
            <a:ext cx="5161836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Grid Search Insights (Top 4 Configurations):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647462" y="3822025"/>
            <a:ext cx="13335476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/>
            </a:pPr>
            <a:r>
              <a:rPr lang="en-US" sz="14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Adam Dominates</a:t>
            </a: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: All top configurations used Adam (RMSprop trailed by ~7-12%).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647462" y="4182666"/>
            <a:ext cx="13335476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2"/>
            </a:pPr>
            <a:r>
              <a:rPr lang="en-US" sz="14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Smaller Networks Win</a:t>
            </a: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: 16 units outperformed 32 units in all cases.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647462" y="4543306"/>
            <a:ext cx="13335476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3"/>
            </a:pPr>
            <a:r>
              <a:rPr lang="en-US" sz="14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Batch Size Impact</a:t>
            </a: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: Smaller batches (256) slightly better than 512.</a:t>
            </a:r>
            <a:endParaRPr lang="en-US" sz="1450" dirty="0"/>
          </a:p>
        </p:txBody>
      </p:sp>
      <p:sp>
        <p:nvSpPr>
          <p:cNvPr id="11" name="Shape 9"/>
          <p:cNvSpPr/>
          <p:nvPr/>
        </p:nvSpPr>
        <p:spPr>
          <a:xfrm>
            <a:off x="647462" y="5047417"/>
            <a:ext cx="13335476" cy="2681049"/>
          </a:xfrm>
          <a:prstGeom prst="roundRect">
            <a:avLst>
              <a:gd name="adj" fmla="val 103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QA"/>
          </a:p>
        </p:txBody>
      </p:sp>
      <p:sp>
        <p:nvSpPr>
          <p:cNvPr id="12" name="Shape 10"/>
          <p:cNvSpPr/>
          <p:nvPr/>
        </p:nvSpPr>
        <p:spPr>
          <a:xfrm>
            <a:off x="655082" y="5055037"/>
            <a:ext cx="13320236" cy="5331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QA"/>
          </a:p>
        </p:txBody>
      </p:sp>
      <p:sp>
        <p:nvSpPr>
          <p:cNvPr id="13" name="Text 11"/>
          <p:cNvSpPr/>
          <p:nvPr/>
        </p:nvSpPr>
        <p:spPr>
          <a:xfrm>
            <a:off x="840105" y="5173623"/>
            <a:ext cx="229040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Rank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3507938" y="5173623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Dense Units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6171962" y="5173623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Optimizer</a:t>
            </a: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8835985" y="5173623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Batch Size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11500009" y="5173623"/>
            <a:ext cx="229040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Val Accuracy</a:t>
            </a:r>
            <a:endParaRPr lang="en-US" sz="1450" dirty="0"/>
          </a:p>
        </p:txBody>
      </p:sp>
      <p:sp>
        <p:nvSpPr>
          <p:cNvPr id="18" name="Shape 16"/>
          <p:cNvSpPr/>
          <p:nvPr/>
        </p:nvSpPr>
        <p:spPr>
          <a:xfrm>
            <a:off x="655082" y="5588198"/>
            <a:ext cx="13320236" cy="53316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QA"/>
          </a:p>
        </p:txBody>
      </p:sp>
      <p:sp>
        <p:nvSpPr>
          <p:cNvPr id="19" name="Text 17"/>
          <p:cNvSpPr/>
          <p:nvPr/>
        </p:nvSpPr>
        <p:spPr>
          <a:xfrm>
            <a:off x="840105" y="5706785"/>
            <a:ext cx="229040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</a:t>
            </a:r>
            <a:endParaRPr lang="en-US" sz="1450" dirty="0"/>
          </a:p>
        </p:txBody>
      </p:sp>
      <p:sp>
        <p:nvSpPr>
          <p:cNvPr id="20" name="Text 18"/>
          <p:cNvSpPr/>
          <p:nvPr/>
        </p:nvSpPr>
        <p:spPr>
          <a:xfrm>
            <a:off x="3507938" y="5706785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16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6171962" y="5706785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Adam</a:t>
            </a:r>
            <a:endParaRPr lang="en-US" sz="1450" dirty="0"/>
          </a:p>
        </p:txBody>
      </p:sp>
      <p:sp>
        <p:nvSpPr>
          <p:cNvPr id="22" name="Text 20"/>
          <p:cNvSpPr/>
          <p:nvPr/>
        </p:nvSpPr>
        <p:spPr>
          <a:xfrm>
            <a:off x="8835985" y="5706785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256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11500009" y="5706785"/>
            <a:ext cx="229040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88.8%</a:t>
            </a:r>
            <a:endParaRPr lang="en-US" sz="1450" dirty="0"/>
          </a:p>
        </p:txBody>
      </p:sp>
      <p:sp>
        <p:nvSpPr>
          <p:cNvPr id="24" name="Shape 22"/>
          <p:cNvSpPr/>
          <p:nvPr/>
        </p:nvSpPr>
        <p:spPr>
          <a:xfrm>
            <a:off x="655082" y="6121360"/>
            <a:ext cx="13320236" cy="5331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QA"/>
          </a:p>
        </p:txBody>
      </p:sp>
      <p:sp>
        <p:nvSpPr>
          <p:cNvPr id="25" name="Text 23"/>
          <p:cNvSpPr/>
          <p:nvPr/>
        </p:nvSpPr>
        <p:spPr>
          <a:xfrm>
            <a:off x="840105" y="6239947"/>
            <a:ext cx="229040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</a:t>
            </a:r>
            <a:endParaRPr lang="en-US" sz="1450" dirty="0"/>
          </a:p>
        </p:txBody>
      </p:sp>
      <p:sp>
        <p:nvSpPr>
          <p:cNvPr id="26" name="Text 24"/>
          <p:cNvSpPr/>
          <p:nvPr/>
        </p:nvSpPr>
        <p:spPr>
          <a:xfrm>
            <a:off x="3507938" y="6239947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32</a:t>
            </a:r>
            <a:endParaRPr lang="en-US" sz="1450" dirty="0"/>
          </a:p>
        </p:txBody>
      </p:sp>
      <p:sp>
        <p:nvSpPr>
          <p:cNvPr id="27" name="Text 25"/>
          <p:cNvSpPr/>
          <p:nvPr/>
        </p:nvSpPr>
        <p:spPr>
          <a:xfrm>
            <a:off x="6171962" y="6239947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Adam</a:t>
            </a:r>
            <a:endParaRPr lang="en-US" sz="1450" dirty="0"/>
          </a:p>
        </p:txBody>
      </p:sp>
      <p:sp>
        <p:nvSpPr>
          <p:cNvPr id="28" name="Text 26"/>
          <p:cNvSpPr/>
          <p:nvPr/>
        </p:nvSpPr>
        <p:spPr>
          <a:xfrm>
            <a:off x="8835985" y="6239947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512</a:t>
            </a:r>
            <a:endParaRPr lang="en-US" sz="1450" dirty="0"/>
          </a:p>
        </p:txBody>
      </p:sp>
      <p:sp>
        <p:nvSpPr>
          <p:cNvPr id="29" name="Text 27"/>
          <p:cNvSpPr/>
          <p:nvPr/>
        </p:nvSpPr>
        <p:spPr>
          <a:xfrm>
            <a:off x="11500009" y="6239947"/>
            <a:ext cx="229040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88.7%</a:t>
            </a:r>
            <a:endParaRPr lang="en-US" sz="1450" dirty="0"/>
          </a:p>
        </p:txBody>
      </p:sp>
      <p:sp>
        <p:nvSpPr>
          <p:cNvPr id="30" name="Shape 28"/>
          <p:cNvSpPr/>
          <p:nvPr/>
        </p:nvSpPr>
        <p:spPr>
          <a:xfrm>
            <a:off x="655082" y="6654522"/>
            <a:ext cx="13320236" cy="53316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QA"/>
          </a:p>
        </p:txBody>
      </p:sp>
      <p:sp>
        <p:nvSpPr>
          <p:cNvPr id="31" name="Text 29"/>
          <p:cNvSpPr/>
          <p:nvPr/>
        </p:nvSpPr>
        <p:spPr>
          <a:xfrm>
            <a:off x="840105" y="6773108"/>
            <a:ext cx="229040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</a:t>
            </a:r>
            <a:endParaRPr lang="en-US" sz="1450" dirty="0"/>
          </a:p>
        </p:txBody>
      </p:sp>
      <p:sp>
        <p:nvSpPr>
          <p:cNvPr id="32" name="Text 30"/>
          <p:cNvSpPr/>
          <p:nvPr/>
        </p:nvSpPr>
        <p:spPr>
          <a:xfrm>
            <a:off x="3507938" y="6773108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16</a:t>
            </a:r>
            <a:endParaRPr lang="en-US" sz="1450" dirty="0"/>
          </a:p>
        </p:txBody>
      </p:sp>
      <p:sp>
        <p:nvSpPr>
          <p:cNvPr id="33" name="Text 31"/>
          <p:cNvSpPr/>
          <p:nvPr/>
        </p:nvSpPr>
        <p:spPr>
          <a:xfrm>
            <a:off x="6171962" y="6773108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Adam</a:t>
            </a:r>
            <a:endParaRPr lang="en-US" sz="1450" dirty="0"/>
          </a:p>
        </p:txBody>
      </p:sp>
      <p:sp>
        <p:nvSpPr>
          <p:cNvPr id="34" name="Text 32"/>
          <p:cNvSpPr/>
          <p:nvPr/>
        </p:nvSpPr>
        <p:spPr>
          <a:xfrm>
            <a:off x="8835985" y="6773108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512</a:t>
            </a:r>
            <a:endParaRPr lang="en-US" sz="1450" dirty="0"/>
          </a:p>
        </p:txBody>
      </p:sp>
      <p:sp>
        <p:nvSpPr>
          <p:cNvPr id="35" name="Text 33"/>
          <p:cNvSpPr/>
          <p:nvPr/>
        </p:nvSpPr>
        <p:spPr>
          <a:xfrm>
            <a:off x="11500009" y="6773108"/>
            <a:ext cx="229040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88.6%</a:t>
            </a:r>
            <a:endParaRPr lang="en-US" sz="1450" dirty="0"/>
          </a:p>
        </p:txBody>
      </p:sp>
      <p:sp>
        <p:nvSpPr>
          <p:cNvPr id="36" name="Shape 34"/>
          <p:cNvSpPr/>
          <p:nvPr/>
        </p:nvSpPr>
        <p:spPr>
          <a:xfrm>
            <a:off x="655082" y="7187684"/>
            <a:ext cx="13320236" cy="5331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QA"/>
          </a:p>
        </p:txBody>
      </p:sp>
      <p:sp>
        <p:nvSpPr>
          <p:cNvPr id="37" name="Text 35"/>
          <p:cNvSpPr/>
          <p:nvPr/>
        </p:nvSpPr>
        <p:spPr>
          <a:xfrm>
            <a:off x="840105" y="7306270"/>
            <a:ext cx="229040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4</a:t>
            </a:r>
            <a:endParaRPr lang="en-US" sz="1450" dirty="0"/>
          </a:p>
        </p:txBody>
      </p:sp>
      <p:sp>
        <p:nvSpPr>
          <p:cNvPr id="38" name="Text 36"/>
          <p:cNvSpPr/>
          <p:nvPr/>
        </p:nvSpPr>
        <p:spPr>
          <a:xfrm>
            <a:off x="3507938" y="7306270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32</a:t>
            </a:r>
            <a:endParaRPr lang="en-US" sz="1450" dirty="0"/>
          </a:p>
        </p:txBody>
      </p:sp>
      <p:sp>
        <p:nvSpPr>
          <p:cNvPr id="39" name="Text 37"/>
          <p:cNvSpPr/>
          <p:nvPr/>
        </p:nvSpPr>
        <p:spPr>
          <a:xfrm>
            <a:off x="6171962" y="7306270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Adam</a:t>
            </a:r>
            <a:endParaRPr lang="en-US" sz="1450" dirty="0"/>
          </a:p>
        </p:txBody>
      </p:sp>
      <p:sp>
        <p:nvSpPr>
          <p:cNvPr id="40" name="Text 38"/>
          <p:cNvSpPr/>
          <p:nvPr/>
        </p:nvSpPr>
        <p:spPr>
          <a:xfrm>
            <a:off x="8835985" y="7306270"/>
            <a:ext cx="228659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256</a:t>
            </a:r>
            <a:endParaRPr lang="en-US" sz="1450" dirty="0"/>
          </a:p>
        </p:txBody>
      </p:sp>
      <p:sp>
        <p:nvSpPr>
          <p:cNvPr id="41" name="Text 39"/>
          <p:cNvSpPr/>
          <p:nvPr/>
        </p:nvSpPr>
        <p:spPr>
          <a:xfrm>
            <a:off x="11500009" y="7306270"/>
            <a:ext cx="2290405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88.4%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850"/>
            <a:ext cx="59997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Evaluation &amp; Insights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96941"/>
            <a:ext cx="3982045" cy="33366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788700"/>
            <a:ext cx="55648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High true positives (10,889) but needs to reduce false negatives (1,424)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9674" y="2196941"/>
            <a:ext cx="6754416" cy="27835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919674" y="5235654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919674" y="5802630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Validation loss stabilizes after 5 epochs (no overfitting detected)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69737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3416" y="521256"/>
            <a:ext cx="10210800" cy="592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Sentiment Classification on IMDb Reviews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1657" y="1492687"/>
            <a:ext cx="9066967" cy="44438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63416" y="6149816"/>
            <a:ext cx="1330356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NN outperforms others by 2.9-9.5%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63416" y="6666309"/>
            <a:ext cx="1330356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Goal: Compare deep learning (Neural Network) vs. ML baselines (Logistic Regression, Naive Bayes, Decision Tree).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63416" y="7035879"/>
            <a:ext cx="1330356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Best Model: </a:t>
            </a:r>
            <a:r>
              <a:rPr lang="en-US" sz="14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Neural Network (88.1% accuracy)</a:t>
            </a: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63416" y="7405449"/>
            <a:ext cx="1330356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Key Tuning: Adam optimizer, 16 dense units, batch size 256.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006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Real-World Testing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049554"/>
            <a:ext cx="6408063" cy="1179433"/>
          </a:xfrm>
          <a:prstGeom prst="roundRect">
            <a:avLst>
              <a:gd name="adj" fmla="val 288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QA"/>
          </a:p>
        </p:txBody>
      </p:sp>
      <p:sp>
        <p:nvSpPr>
          <p:cNvPr id="4" name="Text 2"/>
          <p:cNvSpPr/>
          <p:nvPr/>
        </p:nvSpPr>
        <p:spPr>
          <a:xfrm>
            <a:off x="1020604" y="4276368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Success: Correctly predicted strong sentiments (e.g., "Amazing!" → Positive).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428667" y="4049554"/>
            <a:ext cx="6408063" cy="1179433"/>
          </a:xfrm>
          <a:prstGeom prst="roundRect">
            <a:avLst>
              <a:gd name="adj" fmla="val 2885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QA"/>
          </a:p>
        </p:txBody>
      </p:sp>
      <p:sp>
        <p:nvSpPr>
          <p:cNvPr id="6" name="Text 4"/>
          <p:cNvSpPr/>
          <p:nvPr/>
        </p:nvSpPr>
        <p:spPr>
          <a:xfrm>
            <a:off x="7655481" y="4276368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Challenge: Struggles with nuanced reviews (e.g., "Good but disappointing" → 53% confidence)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254</Words>
  <Application>Microsoft Macintosh PowerPoint</Application>
  <PresentationFormat>Custom</PresentationFormat>
  <Paragraphs>52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Sora Medium</vt:lpstr>
      <vt:lpstr>Noto Sans 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Mohammed Ebrahim</cp:lastModifiedBy>
  <cp:revision>2</cp:revision>
  <dcterms:created xsi:type="dcterms:W3CDTF">2025-05-08T19:21:48Z</dcterms:created>
  <dcterms:modified xsi:type="dcterms:W3CDTF">2025-09-07T21:52:35Z</dcterms:modified>
</cp:coreProperties>
</file>